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9" r:id="rId5"/>
    <p:sldId id="274" r:id="rId6"/>
    <p:sldId id="260" r:id="rId7"/>
    <p:sldId id="294" r:id="rId8"/>
    <p:sldId id="285" r:id="rId9"/>
    <p:sldId id="287" r:id="rId10"/>
    <p:sldId id="297" r:id="rId11"/>
    <p:sldId id="298" r:id="rId12"/>
    <p:sldId id="299" r:id="rId13"/>
    <p:sldId id="300" r:id="rId14"/>
    <p:sldId id="263" r:id="rId15"/>
    <p:sldId id="295" r:id="rId16"/>
    <p:sldId id="265" r:id="rId17"/>
    <p:sldId id="266" r:id="rId18"/>
    <p:sldId id="277" r:id="rId19"/>
    <p:sldId id="282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94"/>
            <p14:sldId id="285"/>
            <p14:sldId id="287"/>
            <p14:sldId id="297"/>
            <p14:sldId id="298"/>
            <p14:sldId id="299"/>
            <p14:sldId id="300"/>
            <p14:sldId id="263"/>
            <p14:sldId id="295"/>
            <p14:sldId id="265"/>
            <p14:sldId id="266"/>
            <p14:sldId id="277"/>
            <p14:sldId id="282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62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36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1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38.wmf"/><Relationship Id="rId11" Type="http://schemas.openxmlformats.org/officeDocument/2006/relationships/notesSlide" Target="../notesSlides/notesSlide10.xml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tags" Target="../tags/tag2.xml"/><Relationship Id="rId2" Type="http://schemas.openxmlformats.org/officeDocument/2006/relationships/image" Target="../media/image43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22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7" Type="http://schemas.openxmlformats.org/officeDocument/2006/relationships/notesSlide" Target="../notesSlides/notesSlide6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6.png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8.wmf"/><Relationship Id="rId10" Type="http://schemas.openxmlformats.org/officeDocument/2006/relationships/notesSlide" Target="../notesSlides/notesSlide7.xml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30418" y="2323134"/>
            <a:ext cx="72443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Learning Intents behind Interactions with Knowledge Graph for Recommendation</a:t>
            </a:r>
            <a:r>
              <a:rPr lang="zh-CN" altLang="en-US" sz="2400" dirty="0"/>
              <a:t>（</a:t>
            </a:r>
            <a:r>
              <a:rPr lang="en-US" altLang="zh-CN" sz="2400" dirty="0"/>
              <a:t>WWW</a:t>
            </a:r>
            <a:r>
              <a:rPr lang="en-US" altLang="zh-CN" sz="2400" dirty="0"/>
              <a:t> 2021 </a:t>
            </a:r>
            <a:r>
              <a:rPr lang="zh-CN" altLang="en-US" sz="2400" dirty="0"/>
              <a:t>）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260058" y="5082042"/>
            <a:ext cx="1093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陶佳</a:t>
            </a:r>
            <a:endParaRPr lang="zh-CN" altLang="en-US" sz="2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0445" y="3361055"/>
            <a:ext cx="6957695" cy="1389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225" y="981075"/>
            <a:ext cx="9039225" cy="31953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0" y="619234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3110" dirty="0"/>
              <a:t> Relational Path-aware Aggregation</a:t>
            </a:r>
            <a:endParaRPr lang="en-US" altLang="zh-CN" sz="3110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204595" y="4751070"/>
          <a:ext cx="455866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2" imgW="2425700" imgH="685800" progId="Equation.DSMT4">
                  <p:embed/>
                </p:oleObj>
              </mc:Choice>
              <mc:Fallback>
                <p:oleObj name="Equation" r:id="rId2" imgW="2425700" imgH="685800" progId="Equation.DSMT4">
                  <p:embed/>
                  <p:pic>
                    <p:nvPicPr>
                      <p:cNvPr id="0" name="图片 105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4595" y="4751070"/>
                        <a:ext cx="455866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942455" y="4869815"/>
          <a:ext cx="4076700" cy="82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60350400" imgH="12192000" progId="Equation.DSMT4">
                  <p:embed/>
                </p:oleObj>
              </mc:Choice>
              <mc:Fallback>
                <p:oleObj name="Equation" r:id="rId4" imgW="60350400" imgH="12192000" progId="Equation.DSMT4">
                  <p:embed/>
                  <p:pic>
                    <p:nvPicPr>
                      <p:cNvPr id="0" name="图片 105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2455" y="4869815"/>
                        <a:ext cx="4076700" cy="82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04595" y="4176395"/>
            <a:ext cx="59340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Capturing Relational Paths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619234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3110" dirty="0"/>
              <a:t> Model Prediction and Optimization</a:t>
            </a:r>
            <a:endParaRPr lang="en-US" altLang="zh-CN" sz="3110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526540" y="1776095"/>
          <a:ext cx="6598285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" imgW="56997600" imgH="5791200" progId="Equation.DSMT4">
                  <p:embed/>
                </p:oleObj>
              </mc:Choice>
              <mc:Fallback>
                <p:oleObj name="Equation" r:id="rId1" imgW="56997600" imgH="5791200" progId="Equation.DSMT4">
                  <p:embed/>
                  <p:pic>
                    <p:nvPicPr>
                      <p:cNvPr id="0" name="图片 10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6540" y="1776095"/>
                        <a:ext cx="6598285" cy="67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526540" y="2736215"/>
          <a:ext cx="198628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5544800" imgH="5791200" progId="Equation.DSMT4">
                  <p:embed/>
                </p:oleObj>
              </mc:Choice>
              <mc:Fallback>
                <p:oleObj name="Equation" r:id="rId3" imgW="15544800" imgH="5791200" progId="Equation.DSMT4">
                  <p:embed/>
                  <p:pic>
                    <p:nvPicPr>
                      <p:cNvPr id="0" name="图片 10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540" y="2736215"/>
                        <a:ext cx="198628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526540" y="3756025"/>
          <a:ext cx="3508375" cy="711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43586400" imgH="8839200" progId="Equation.DSMT4">
                  <p:embed/>
                </p:oleObj>
              </mc:Choice>
              <mc:Fallback>
                <p:oleObj name="Equation" r:id="rId5" imgW="43586400" imgH="8839200" progId="Equation.DSMT4">
                  <p:embed/>
                  <p:pic>
                    <p:nvPicPr>
                      <p:cNvPr id="0" name="图片 10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6540" y="3756025"/>
                        <a:ext cx="3508375" cy="711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526540" y="4681220"/>
          <a:ext cx="5444490" cy="69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7" imgW="45415200" imgH="5791200" progId="Equation.DSMT4">
                  <p:embed/>
                </p:oleObj>
              </mc:Choice>
              <mc:Fallback>
                <p:oleObj name="Equation" r:id="rId7" imgW="45415200" imgH="5791200" progId="Equation.DSMT4">
                  <p:embed/>
                  <p:pic>
                    <p:nvPicPr>
                      <p:cNvPr id="0" name="图片 105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6540" y="4681220"/>
                        <a:ext cx="5444490" cy="69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09725"/>
            <a:ext cx="10849610" cy="3924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5710" y="1383030"/>
            <a:ext cx="7179945" cy="2880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70480" y="4263390"/>
            <a:ext cx="7051675" cy="1736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960" y="2296795"/>
            <a:ext cx="8514080" cy="2738755"/>
          </a:xfrm>
          <a:prstGeom prst="rect">
            <a:avLst/>
          </a:prstGeom>
        </p:spPr>
      </p:pic>
      <p:sp>
        <p:nvSpPr>
          <p:cNvPr id="4" name="标题 3"/>
          <p:cNvSpPr/>
          <p:nvPr>
            <p:ph type="title"/>
          </p:nvPr>
        </p:nvSpPr>
        <p:spPr>
          <a:xfrm>
            <a:off x="0" y="770255"/>
            <a:ext cx="11353800" cy="483235"/>
          </a:xfrm>
        </p:spPr>
        <p:txBody>
          <a:bodyPr/>
          <a:p>
            <a:br>
              <a:rPr lang="zh-CN" altLang="en-US" dirty="0"/>
            </a:br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0" y="769938"/>
            <a:ext cx="12192000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900" dirty="0"/>
              <a:t>Experiment</a:t>
            </a:r>
            <a:endParaRPr lang="en-US" altLang="zh-CN" sz="3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340" y="2393950"/>
            <a:ext cx="10389235" cy="20701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0" y="769938"/>
            <a:ext cx="12192000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900" dirty="0"/>
              <a:t>Experiment</a:t>
            </a:r>
            <a:endParaRPr lang="en-US" altLang="zh-CN" sz="3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1429385"/>
            <a:ext cx="10208895" cy="460121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0" y="745808"/>
            <a:ext cx="12192000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900" dirty="0"/>
              <a:t>Experiment</a:t>
            </a:r>
            <a:endParaRPr lang="en-US" altLang="zh-CN" sz="3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2090420"/>
            <a:ext cx="11837670" cy="267779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0" y="745808"/>
            <a:ext cx="12192000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900" dirty="0"/>
              <a:t>Experiment</a:t>
            </a:r>
            <a:endParaRPr lang="en-US" altLang="zh-CN" sz="3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98244" y="3013501"/>
            <a:ext cx="30731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676492" y="1675843"/>
            <a:ext cx="10515600" cy="4859338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Introduction</a:t>
            </a:r>
            <a:endParaRPr lang="en-US" altLang="zh-CN" sz="28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Method</a:t>
            </a:r>
            <a:endParaRPr lang="en-US" altLang="zh-CN" sz="28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 algn="l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Experiment</a:t>
            </a:r>
            <a:endParaRPr lang="en-US" altLang="zh-CN" sz="28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l">
              <a:buNone/>
            </a:pPr>
            <a:endParaRPr lang="zh-CN" altLang="en-US" sz="28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2400" y="784860"/>
            <a:ext cx="4056380" cy="5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10" b="1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Content</a:t>
            </a:r>
            <a:endParaRPr lang="en-US" altLang="zh-CN" sz="3110" b="1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35" y="724535"/>
            <a:ext cx="12191365" cy="48387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110"/>
              <a:t>      Introduction</a:t>
            </a:r>
            <a:endParaRPr lang="en-US" altLang="zh-CN" sz="3110"/>
          </a:p>
        </p:txBody>
      </p:sp>
      <p:sp>
        <p:nvSpPr>
          <p:cNvPr id="3" name="文本框 2"/>
          <p:cNvSpPr txBox="1"/>
          <p:nvPr/>
        </p:nvSpPr>
        <p:spPr>
          <a:xfrm>
            <a:off x="964565" y="1699895"/>
            <a:ext cx="102641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nd-to-end models founded on graph neural networks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(GNNs)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key idea is to utilize the information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 scheme, which can effectively integrate multi-hop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neighbors into representations. Benefiting from the integration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 connectivity modeling and representation learning, these GNN-based models achieve promising performance for recommendation</a:t>
            </a:r>
            <a:r>
              <a:rPr lang="zh-CN" altLang="en-US"/>
              <a:t>.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5555" y="3046095"/>
            <a:ext cx="7275830" cy="36658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19234"/>
            <a:ext cx="12191999" cy="48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110" dirty="0"/>
              <a:t>    </a:t>
            </a:r>
            <a:r>
              <a:rPr lang="en-US" altLang="zh-CN" sz="3110">
                <a:sym typeface="+mn-ea"/>
              </a:rPr>
              <a:t>Introduction</a:t>
            </a:r>
            <a:endParaRPr lang="zh-CN" altLang="en-US" sz="3110" dirty="0"/>
          </a:p>
        </p:txBody>
      </p:sp>
      <p:sp>
        <p:nvSpPr>
          <p:cNvPr id="3" name="文本框 2"/>
          <p:cNvSpPr txBox="1"/>
          <p:nvPr/>
        </p:nvSpPr>
        <p:spPr>
          <a:xfrm>
            <a:off x="1144905" y="1057910"/>
            <a:ext cx="1038669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GNN-based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methods fall short in modeling two factors: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 User Intents. To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best of our knowledge, none of these studies consider user-item relations at a finer-grained level of intents. An important fact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has been ignored: a user typically has multiple intents, driving the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user to consume different items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265045"/>
            <a:ext cx="6371590" cy="42811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19234"/>
            <a:ext cx="12191999" cy="48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110" dirty="0"/>
              <a:t>    </a:t>
            </a:r>
            <a:r>
              <a:rPr lang="en-US" altLang="zh-CN" sz="3110">
                <a:sym typeface="+mn-ea"/>
              </a:rPr>
              <a:t>Introduction</a:t>
            </a:r>
            <a:endParaRPr lang="zh-CN" altLang="en-US" sz="3110" dirty="0"/>
          </a:p>
        </p:txBody>
      </p:sp>
      <p:sp>
        <p:nvSpPr>
          <p:cNvPr id="3" name="文本框 2"/>
          <p:cNvSpPr txBox="1"/>
          <p:nvPr/>
        </p:nvSpPr>
        <p:spPr>
          <a:xfrm>
            <a:off x="1129665" y="1101725"/>
            <a:ext cx="1038669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(2)Relational Paths. In these studies, the information aggregation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schemes are mostly node-based — that is, to collect the information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from neighboring nodes, without differentiating which paths it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comes from.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619234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3110" dirty="0"/>
              <a:t>    Method</a:t>
            </a:r>
            <a:endParaRPr lang="zh-CN" altLang="en-US" sz="311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760855"/>
            <a:ext cx="11439525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619234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3110" dirty="0"/>
              <a:t> User Intent Modeling</a:t>
            </a:r>
            <a:endParaRPr lang="en-US" altLang="zh-CN" sz="311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1101725"/>
            <a:ext cx="4799965" cy="2983230"/>
          </a:xfrm>
          <a:prstGeom prst="rect">
            <a:avLst/>
          </a:prstGeom>
        </p:spPr>
      </p:pic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52210" y="3329305"/>
          <a:ext cx="914400" cy="19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914400" imgH="198755" progId="Equation.DSMT4">
                  <p:embed/>
                </p:oleObj>
              </mc:Choice>
              <mc:Fallback>
                <p:oleObj name="" r:id="rId2" imgW="914400" imgH="198755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52210" y="3329305"/>
                        <a:ext cx="914400" cy="19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7077710" y="1743075"/>
          <a:ext cx="2626360" cy="49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1079500" imgH="342900" progId="Equation.DSMT4">
                  <p:embed/>
                </p:oleObj>
              </mc:Choice>
              <mc:Fallback>
                <p:oleObj name="" r:id="rId4" imgW="1079500" imgH="342900" progId="Equation.DSMT4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77710" y="1743075"/>
                        <a:ext cx="2626360" cy="49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7077710" y="2373630"/>
          <a:ext cx="215519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35052000" imgH="15544800" progId="Equation.DSMT4">
                  <p:embed/>
                </p:oleObj>
              </mc:Choice>
              <mc:Fallback>
                <p:oleObj name="Equation" r:id="rId6" imgW="35052000" imgH="15544800" progId="Equation.DSMT4">
                  <p:embed/>
                  <p:pic>
                    <p:nvPicPr>
                      <p:cNvPr id="0" name="图片 104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7710" y="2373630"/>
                        <a:ext cx="215519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972810" y="1101725"/>
            <a:ext cx="5300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Learning of Intents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89015" y="3528060"/>
            <a:ext cx="51847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Modeling of Intents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006590" y="3988435"/>
          <a:ext cx="3233420" cy="97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55778400" imgH="16764000" progId="Equation.DSMT4">
                  <p:embed/>
                </p:oleObj>
              </mc:Choice>
              <mc:Fallback>
                <p:oleObj name="Equation" r:id="rId8" imgW="55778400" imgH="16764000" progId="Equation.DSMT4">
                  <p:embed/>
                  <p:pic>
                    <p:nvPicPr>
                      <p:cNvPr id="0" name="图片 104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06590" y="3988435"/>
                        <a:ext cx="3233420" cy="97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215515" y="5186680"/>
          <a:ext cx="365188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0" imgW="44196000" imgH="9753600" progId="Equation.DSMT4">
                  <p:embed/>
                </p:oleObj>
              </mc:Choice>
              <mc:Fallback>
                <p:oleObj name="Equation" r:id="rId10" imgW="44196000" imgH="9753600" progId="Equation.DSMT4">
                  <p:embed/>
                  <p:pic>
                    <p:nvPicPr>
                      <p:cNvPr id="0" name="图片 104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15515" y="5186680"/>
                        <a:ext cx="365188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006590" y="4960620"/>
          <a:ext cx="3876675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2" imgW="60655200" imgH="16154400" progId="Equation.DSMT4">
                  <p:embed/>
                </p:oleObj>
              </mc:Choice>
              <mc:Fallback>
                <p:oleObj name="Equation" r:id="rId12" imgW="60655200" imgH="16154400" progId="Equation.DSMT4">
                  <p:embed/>
                  <p:pic>
                    <p:nvPicPr>
                      <p:cNvPr id="0" name="图片 104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06590" y="4960620"/>
                        <a:ext cx="3876675" cy="10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180" y="3988435"/>
            <a:ext cx="636143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619234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3110" dirty="0"/>
              <a:t> Relational Path-aware Aggregation</a:t>
            </a:r>
            <a:endParaRPr lang="en-US" altLang="zh-CN" sz="311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420485" y="2240280"/>
          <a:ext cx="5083810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" imgW="54864000" imgH="7924800" progId="Equation.DSMT4">
                  <p:embed/>
                </p:oleObj>
              </mc:Choice>
              <mc:Fallback>
                <p:oleObj name="Equation" r:id="rId1" imgW="54864000" imgH="7924800" progId="Equation.DSMT4">
                  <p:embed/>
                  <p:pic>
                    <p:nvPicPr>
                      <p:cNvPr id="0" name="图片 10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20485" y="2240280"/>
                        <a:ext cx="5083810" cy="734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20485" y="3411855"/>
          <a:ext cx="369697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48158400" imgH="10668000" progId="Equation.DSMT4">
                  <p:embed/>
                </p:oleObj>
              </mc:Choice>
              <mc:Fallback>
                <p:oleObj name="Equation" r:id="rId3" imgW="48158400" imgH="10668000" progId="Equation.DSMT4">
                  <p:embed/>
                  <p:pic>
                    <p:nvPicPr>
                      <p:cNvPr id="0" name="图片 10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0485" y="3411855"/>
                        <a:ext cx="3696970" cy="818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20485" y="4436110"/>
          <a:ext cx="2461260" cy="100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8709600" imgH="15849600" progId="Equation.DSMT4">
                  <p:embed/>
                </p:oleObj>
              </mc:Choice>
              <mc:Fallback>
                <p:oleObj name="Equation" r:id="rId5" imgW="38709600" imgH="15849600" progId="Equation.DSMT4">
                  <p:embed/>
                  <p:pic>
                    <p:nvPicPr>
                      <p:cNvPr id="0" name="图片 10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0485" y="4436110"/>
                        <a:ext cx="2461260" cy="100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65" y="1101725"/>
            <a:ext cx="4648200" cy="4953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78855" y="1207135"/>
            <a:ext cx="5541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Aggregation Layer over Intent Graph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0" y="619234"/>
            <a:ext cx="12191999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3110" dirty="0"/>
              <a:t> Relational Path-aware Aggregation</a:t>
            </a:r>
            <a:endParaRPr lang="en-US" altLang="zh-CN" sz="3110" dirty="0"/>
          </a:p>
        </p:txBody>
      </p:sp>
      <p:sp>
        <p:nvSpPr>
          <p:cNvPr id="10" name="文本框 9"/>
          <p:cNvSpPr txBox="1"/>
          <p:nvPr/>
        </p:nvSpPr>
        <p:spPr>
          <a:xfrm>
            <a:off x="6078855" y="1207135"/>
            <a:ext cx="6113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Aggregation Layer over Knowledge Graph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207135"/>
            <a:ext cx="4533900" cy="4943475"/>
          </a:xfrm>
          <a:prstGeom prst="rect">
            <a:avLst/>
          </a:prstGeom>
        </p:spPr>
      </p:pic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228715" y="2346960"/>
          <a:ext cx="4898390" cy="70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2" imgW="54864000" imgH="7924800" progId="Equation.DSMT4">
                  <p:embed/>
                </p:oleObj>
              </mc:Choice>
              <mc:Fallback>
                <p:oleObj name="Equation" r:id="rId2" imgW="54864000" imgH="7924800" progId="Equation.DSMT4">
                  <p:embed/>
                  <p:pic>
                    <p:nvPicPr>
                      <p:cNvPr id="0" name="图片 1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28715" y="2346960"/>
                        <a:ext cx="4898390" cy="707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319520" y="3570605"/>
          <a:ext cx="2830195" cy="83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36271200" imgH="10668000" progId="Equation.DSMT4">
                  <p:embed/>
                </p:oleObj>
              </mc:Choice>
              <mc:Fallback>
                <p:oleObj name="Equation" r:id="rId4" imgW="36271200" imgH="10668000" progId="Equation.DSMT4">
                  <p:embed/>
                  <p:pic>
                    <p:nvPicPr>
                      <p:cNvPr id="0" name="图片 1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9520" y="3570605"/>
                        <a:ext cx="2830195" cy="83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465,&quot;width&quot;:7959}"/>
</p:tagLst>
</file>

<file path=ppt/tags/tag2.xml><?xml version="1.0" encoding="utf-8"?>
<p:tagLst xmlns:p="http://schemas.openxmlformats.org/presentationml/2006/main">
  <p:tag name="KSO_WM_UNIT_PLACING_PICTURE_USER_VIEWPORT" val="{&quot;height&quot;:4389,&quot;width&quot;:1620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1572</Words>
  <Application>WPS 演示</Application>
  <PresentationFormat>宽屏</PresentationFormat>
  <Paragraphs>72</Paragraphs>
  <Slides>18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18</vt:i4>
      </vt:variant>
    </vt:vector>
  </HeadingPairs>
  <TitlesOfParts>
    <vt:vector size="52" baseType="lpstr">
      <vt:lpstr>Arial</vt:lpstr>
      <vt:lpstr>宋体</vt:lpstr>
      <vt:lpstr>Wingdings</vt:lpstr>
      <vt:lpstr>Bahnschrift Condensed</vt:lpstr>
      <vt:lpstr>Gill Sans Ultra Bold</vt:lpstr>
      <vt:lpstr>Segoe UI Black</vt:lpstr>
      <vt:lpstr>Times New Roman</vt:lpstr>
      <vt:lpstr>华康俪金黑W8(P)</vt:lpstr>
      <vt:lpstr>仿宋</vt:lpstr>
      <vt:lpstr>黑体</vt:lpstr>
      <vt:lpstr>Wingdings</vt:lpstr>
      <vt:lpstr>Cambria Math</vt:lpstr>
      <vt:lpstr>等线</vt:lpstr>
      <vt:lpstr>微软雅黑</vt:lpstr>
      <vt:lpstr>Arial Unicode MS</vt:lpstr>
      <vt:lpstr>Calibri</vt:lpstr>
      <vt:lpstr>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      Introduction</vt:lpstr>
      <vt:lpstr>    Introduction</vt:lpstr>
      <vt:lpstr>   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</vt:lpstr>
      <vt:lpstr>Experiment</vt:lpstr>
      <vt:lpstr> 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WPS_1609336823</cp:lastModifiedBy>
  <cp:revision>711</cp:revision>
  <dcterms:created xsi:type="dcterms:W3CDTF">2017-04-22T07:59:00Z</dcterms:created>
  <dcterms:modified xsi:type="dcterms:W3CDTF">2021-04-11T07:37:44Z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D90951990D354D5BA2B63A667F1F0158</vt:lpwstr>
  </property>
  <property fmtid="{D5CDD505-2E9C-101B-9397-08002B2CF9AE}" pid="3" name="KSOProductBuildVer">
    <vt:lpwstr>2052-11.1.0.10356</vt:lpwstr>
  </property>
</Properties>
</file>